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6" autoAdjust="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965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15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13.png"/><Relationship Id="rId5" Type="http://schemas.openxmlformats.org/officeDocument/2006/relationships/image" Target="../media/image24.png"/><Relationship Id="rId10" Type="http://schemas.openxmlformats.org/officeDocument/2006/relationships/image" Target="../media/image12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34.png"/><Relationship Id="rId4" Type="http://schemas.openxmlformats.org/officeDocument/2006/relationships/image" Target="../media/image32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32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32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13.png"/><Relationship Id="rId5" Type="http://schemas.openxmlformats.org/officeDocument/2006/relationships/image" Target="../media/image38.png"/><Relationship Id="rId10" Type="http://schemas.openxmlformats.org/officeDocument/2006/relationships/image" Target="../media/image12.png"/><Relationship Id="rId4" Type="http://schemas.openxmlformats.org/officeDocument/2006/relationships/image" Target="../media/image37.png"/><Relationship Id="rId9" Type="http://schemas.openxmlformats.org/officeDocument/2006/relationships/image" Target="../media/image11.png"/><Relationship Id="rId1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47.png"/><Relationship Id="rId12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48.png"/><Relationship Id="rId5" Type="http://schemas.openxmlformats.org/officeDocument/2006/relationships/image" Target="../media/image24.png"/><Relationship Id="rId10" Type="http://schemas.openxmlformats.org/officeDocument/2006/relationships/image" Target="../media/image12.png"/><Relationship Id="rId4" Type="http://schemas.openxmlformats.org/officeDocument/2006/relationships/image" Target="../media/image37.png"/><Relationship Id="rId9" Type="http://schemas.openxmlformats.org/officeDocument/2006/relationships/image" Target="../media/image28.png"/><Relationship Id="rId1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4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32.png"/><Relationship Id="rId9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.png"/><Relationship Id="rId7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6.png"/><Relationship Id="rId3" Type="http://schemas.openxmlformats.org/officeDocument/2006/relationships/image" Target="../media/image5.png"/><Relationship Id="rId7" Type="http://schemas.openxmlformats.org/officeDocument/2006/relationships/image" Target="../media/image47.png"/><Relationship Id="rId12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13.png"/><Relationship Id="rId5" Type="http://schemas.openxmlformats.org/officeDocument/2006/relationships/image" Target="../media/image24.png"/><Relationship Id="rId10" Type="http://schemas.openxmlformats.org/officeDocument/2006/relationships/image" Target="../media/image12.png"/><Relationship Id="rId4" Type="http://schemas.openxmlformats.org/officeDocument/2006/relationships/image" Target="../media/image37.png"/><Relationship Id="rId9" Type="http://schemas.openxmlformats.org/officeDocument/2006/relationships/image" Target="../media/image28.png"/><Relationship Id="rId1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10" Type="http://schemas.openxmlformats.org/officeDocument/2006/relationships/image" Target="../media/image6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.png"/><Relationship Id="rId7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50544" y="2401490"/>
            <a:ext cx="7290911" cy="1270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0" i="0" u="none">
                <a:solidFill>
                  <a:srgbClr val="FFFFFF"/>
                </a:solidFill>
                <a:latin typeface="Space Grotesk ExtraBold"/>
              </a:rPr>
              <a:t>Class 10 Chemistry</a:t>
            </a:r>
            <a:r>
              <a:t>
</a:t>
            </a:r>
            <a:r>
              <a:rPr sz="4350" b="0" i="0" u="none">
                <a:solidFill>
                  <a:srgbClr val="FFFFFF"/>
                </a:solidFill>
                <a:latin typeface="Space Grotesk ExtraBold"/>
              </a:rPr>
              <a:t> Multiple Choice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3862387"/>
            <a:ext cx="809625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CBD5E1"/>
                </a:solidFill>
                <a:latin typeface="Plus Jakarta Sans"/>
              </a:rPr>
              <a:t>20 High-Yield MCQs covering </a:t>
            </a:r>
            <a:r>
              <a:rPr sz="1650" b="1" i="0" u="none">
                <a:solidFill>
                  <a:srgbClr val="CBD5E1"/>
                </a:solidFill>
                <a:latin typeface="Plus Jakarta Sans"/>
              </a:rPr>
              <a:t>Chemical Reactions</a:t>
            </a:r>
            <a:r>
              <a:rPr sz="1650" b="0" i="0" u="none">
                <a:solidFill>
                  <a:srgbClr val="CBD5E1"/>
                </a:solidFill>
                <a:latin typeface="Plus Jakarta Sans"/>
              </a:rPr>
              <a:t>, </a:t>
            </a:r>
            <a:r>
              <a:rPr sz="1650" b="1" i="0" u="none">
                <a:solidFill>
                  <a:srgbClr val="CBD5E1"/>
                </a:solidFill>
                <a:latin typeface="Plus Jakarta Sans"/>
              </a:rPr>
              <a:t>Acids, Bases &amp; Salts</a:t>
            </a:r>
            <a:r>
              <a:rPr sz="1650" b="0" i="0" u="none">
                <a:solidFill>
                  <a:srgbClr val="CBD5E1"/>
                </a:solidFill>
                <a:latin typeface="Plus Jakarta Sans"/>
              </a:rPr>
              <a:t>, and </a:t>
            </a:r>
            <a:r>
              <a:rPr sz="1650" b="1" i="0" u="none">
                <a:solidFill>
                  <a:srgbClr val="CBD5E1"/>
                </a:solidFill>
                <a:latin typeface="Plus Jakarta Sans"/>
              </a:rPr>
              <a:t>Metals &amp; Non-Metals</a:t>
            </a:r>
            <a:r>
              <a:rPr sz="1650" b="0" i="0" u="none">
                <a:solidFill>
                  <a:srgbClr val="CBD5E1"/>
                </a:solidFill>
                <a:latin typeface="Plus Jakarta Sans"/>
              </a:rPr>
              <a:t> with detailed explanations.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37" y="2557462"/>
            <a:ext cx="466725" cy="53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0334" y="3281362"/>
            <a:ext cx="10651331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38BDF8"/>
                </a:solidFill>
                <a:latin typeface="Space Grotesk"/>
              </a:rPr>
              <a:t>Chapter 1: Chemical Reactions &amp; Equations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57562" y="4062412"/>
            <a:ext cx="547687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94A3B8"/>
                </a:solidFill>
                <a:latin typeface="Plus Jakarta Sans"/>
              </a:rPr>
              <a:t>Questions 1 to 7 • Focus on Reaction Types, Balancing &amp; Redox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01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53550" y="514350"/>
            <a:ext cx="2295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29975" y="6219825"/>
            <a:ext cx="4191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Which of the following processes represents a chemical change?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25908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Sublimation of camphor crystals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20764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Dissolution of salt in water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23526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Digestion of food in our body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19240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Melting of ice into water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Q01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29975" y="6219825"/>
            <a:ext cx="4191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6975" y="1500187"/>
            <a:ext cx="29337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Digestion of food in our body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A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chemical change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involves the formation of new chemical substances with completely different properties: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517921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Digestion of food: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Complex food molecules (e.g., carbohydrates, proteins) are broken down into simpler substances (like glucose, amino acids) using enzymes. This process is chemical and irreversible.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7686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767732"/>
            <a:ext cx="10363200" cy="517921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Sublimation, Dissolution, and Melting: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These are all physical changes because no new chemical bonds are broken/formed and original substances can be recovered.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671071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575" y="1209675"/>
            <a:ext cx="3619500" cy="546139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1209675"/>
            <a:ext cx="7219950" cy="102483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" y="2463105"/>
            <a:ext cx="7219950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339405"/>
            <a:ext cx="7219950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4215705"/>
            <a:ext cx="7219950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5" y="5092005"/>
            <a:ext cx="7219950" cy="723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64408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352038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4396680"/>
            <a:ext cx="36195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5272980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02 / 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53550" y="514350"/>
            <a:ext cx="2295525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2925" y="6832996"/>
            <a:ext cx="1809750" cy="250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29975" y="6832996"/>
            <a:ext cx="419100" cy="250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5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39100" y="1219200"/>
            <a:ext cx="3600450" cy="544234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57250" y="1428750"/>
            <a:ext cx="696087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When aqueous solutions of Potassium Iodide and Lead Nitrate are mixed, a yellow precipitate is formed. This is an example of a: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2713583"/>
            <a:ext cx="17621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Combination reaction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76350" y="3589883"/>
            <a:ext cx="19716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Decomposition reaction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76350" y="4466183"/>
            <a:ext cx="24384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Double displacement reaction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76350" y="5342483"/>
            <a:ext cx="26193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Thermal decomposition reaction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3192660"/>
            <a:ext cx="5942707" cy="468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39500" y="6219825"/>
            <a:ext cx="4095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6975" y="1500187"/>
            <a:ext cx="305752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Double displacement reaction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In a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double displacement reaction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, two compounds exchange their ions to form two new compounds.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925" y="387167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387072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The potassium ions (K⁺) and lead ions (Pb²⁺) swap partners.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925" y="420683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9650" y="420588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Insoluble insoluble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Lead Iodide (PbI₂)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precipitates out as a bright yellow solid.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102483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46310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46310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333940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333940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264408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1275" y="264408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352038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352038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03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53550" y="514350"/>
            <a:ext cx="2295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39500" y="6219825"/>
            <a:ext cx="4095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Consider the reaction: CuO + H₂ → Cu + H₂O. Which substance is getting oxidised and which acts as the reducing agent?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713583"/>
            <a:ext cx="29337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CuO is oxidised, H₂ is reducing agent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713583"/>
            <a:ext cx="2743051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H₂ is oxidised, H₂ is reducing agent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589883"/>
            <a:ext cx="29718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CuO is reduced, Cu is reducing agent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589883"/>
            <a:ext cx="29337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H₂ is reduced, CuO is reducing agent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Q03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29975" y="6219825"/>
            <a:ext cx="4191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7450" y="1495425"/>
            <a:ext cx="3491507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H₂ is oxidised, H₂ is reducing 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This is a classic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Redox (Reduction-Oxidation) reaction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Oxidation: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Gain of oxygen. H₂ gains oxygen to become H₂O, so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H₂ is oxidised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Reducing Agent: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The substance that causes reduction by taking away oxygen (or providing electrons). Here,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H₂ is the reducing agent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38448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384393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Conversely, CuO loses oxygen and is reduced, making CuO the oxidising agent.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102483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46310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46310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333940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333940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264408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1275" y="264408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352038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352038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04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53550" y="514350"/>
            <a:ext cx="2295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39500" y="6219825"/>
            <a:ext cx="4095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When calcium oxide (quick lime) reacts vigorously with water, slaked lime is produced along with heat. This reaction is classified as: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713583"/>
            <a:ext cx="22955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Endothermic &amp; Combination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713583"/>
            <a:ext cx="23812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Exothermic &amp; Decomposition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589883"/>
            <a:ext cx="21717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Exothermic &amp; Combination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589883"/>
            <a:ext cx="23622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Endothermic &amp; Displacement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2933700"/>
            <a:ext cx="4096940" cy="468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Q04</a:t>
            </a:r>
          </a:p>
        </p:txBody>
      </p:sp>
      <p:sp>
        <p:nvSpPr>
          <p:cNvPr id="9" name="Rectangle 8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72825" y="6219825"/>
            <a:ext cx="47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6975" y="1500187"/>
            <a:ext cx="27241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Exothermic &amp; Combination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3925" y="361271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61176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Combination Reaction: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Two reactants (CaO and H₂O) combine to give a single product, calcium hydroxide [Ca(OH)₂].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94787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94692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Exothermic Reaction: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A large amount of heat energy is liberated during the process, making the container hot.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102483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46310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46310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333940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333940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264408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1275" y="264408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352038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352038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05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53550" y="514350"/>
            <a:ext cx="2295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20450" y="6219825"/>
            <a:ext cx="4286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Which of the following balanced equations correctly represents the reaction between nitrogen gas and hydrogen gas to form ammonia?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713583"/>
            <a:ext cx="1088826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N₂ + H₂ → NH₃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713583"/>
            <a:ext cx="1298376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N₂ + 3H₂ → 2NH₃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589883"/>
            <a:ext cx="1270099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2N + 6H → 2NH₃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589883"/>
            <a:ext cx="1298376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N₂ + 2H₂ → 2NH₃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91875" y="6219825"/>
            <a:ext cx="4572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7450" y="1495425"/>
            <a:ext cx="2616844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N₂ (g) + 3H₂ (g) → 2NH₃ (g)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According to the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Law of Conservation of Mass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, the total number of atoms of each element must be equal on both sides: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Reactant side: 2 Nitrogen atoms (from N₂) and 6 Hydrogen atoms (from 3H₂).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Product side: 2 Nitrogen atoms and 6 Hydrogen atoms (from 2NH₃).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38448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384393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Nitrogen and Hydrogen exist as diatomic molecules (N₂ and H₂) in standard elemental state.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575" y="1209675"/>
            <a:ext cx="3619500" cy="4848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1209675"/>
            <a:ext cx="7219950" cy="73149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" y="2169765"/>
            <a:ext cx="7219950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7219950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922365"/>
            <a:ext cx="7219950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5" y="4798665"/>
            <a:ext cx="7219950" cy="723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4103340"/>
            <a:ext cx="36195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4979640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06 / 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53550" y="514350"/>
            <a:ext cx="2295525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82350" y="6219825"/>
            <a:ext cx="4667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13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39100" y="1219200"/>
            <a:ext cx="3600450" cy="48291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57250" y="1428750"/>
            <a:ext cx="696087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Sublimation of dry ice (solid CO₂) is an example of an: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2420242"/>
            <a:ext cx="23907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Exothermic chemical reaction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76350" y="3296542"/>
            <a:ext cx="24384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Endothermic physical process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76350" y="4172842"/>
            <a:ext cx="23145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Exothermic physical process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76350" y="5049142"/>
            <a:ext cx="25146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Endothermic chemical reaction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Q06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82350" y="6219825"/>
            <a:ext cx="4667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7450" y="1500187"/>
            <a:ext cx="3048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Endothermic physical 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Sublimation involves the phase transition directly from solid to gas without entering a liquid state: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Physical Process: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The chemical identity remains CO₂ (only the state changes).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Endothermic: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Heat energy is absorbed from the surroundings to break the intermolecular forces between solid CO₂ molecules.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07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53550" y="514350"/>
            <a:ext cx="2295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82350" y="6219825"/>
            <a:ext cx="4667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Which gas is evolved when dilute hydrochloric acid is added to reactive iron filings?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10001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Chlorine gas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11430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Hydrogen gas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9715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Oxygen gas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18383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Hydrogen chloride gas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2933700"/>
            <a:ext cx="4469308" cy="468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Q07</a:t>
            </a:r>
          </a:p>
        </p:txBody>
      </p:sp>
      <p:sp>
        <p:nvSpPr>
          <p:cNvPr id="9" name="Rectangle 8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91875" y="6219825"/>
            <a:ext cx="4572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7450" y="1500187"/>
            <a:ext cx="14097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Hydrogen gas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3925" y="361271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61176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Iron is more reactive than hydrogen and displaces it from dilute acid (single displacement reaction).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94787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94692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The products formed are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Iron(II) chloride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and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Hydrogen gas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, which burns with a characteristic 'pop' sound.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2557462"/>
            <a:ext cx="533400" cy="53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0479" y="3281362"/>
            <a:ext cx="8331041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38BDF8"/>
                </a:solidFill>
                <a:latin typeface="Space Grotesk"/>
              </a:rPr>
              <a:t>Chapter 2: Acids, Bases and Salts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86087" y="4062412"/>
            <a:ext cx="62198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94A3B8"/>
                </a:solidFill>
                <a:latin typeface="Plus Jakarta Sans"/>
              </a:rPr>
              <a:t>Questions 8 to 14 • Focus on pH, Indicators, Salts &amp; Chemical Formulas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08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5550" y="514350"/>
            <a:ext cx="1533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82350" y="6219825"/>
            <a:ext cx="4667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A solution turns red litmus paper blue. What is its likely pH value?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666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1047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1047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1905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10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Q08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91875" y="6219825"/>
            <a:ext cx="4572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19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6975" y="1500187"/>
            <a:ext cx="2381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pH = 10 (Basic Solution)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Litmus is a natural indicator used to test acidity or alkalinity: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Bases turn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red litmus to blue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and have a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pH &gt; 7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Acids turn blue litmus to red and have a pH &lt; 7.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38448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384393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Values 1, 4, and 5 are acidic, whereas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10 is basic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575" y="1209675"/>
            <a:ext cx="3619500" cy="4848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1209675"/>
            <a:ext cx="7219950" cy="102483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" y="2463105"/>
            <a:ext cx="7219950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" y="3339405"/>
            <a:ext cx="7219950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4215705"/>
            <a:ext cx="7219950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5" y="5092005"/>
            <a:ext cx="7219950" cy="723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64408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352038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4396680"/>
            <a:ext cx="36195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5272980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09 / 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5550" y="514350"/>
            <a:ext cx="1533525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44250" y="6219825"/>
            <a:ext cx="5048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20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4"/>
          <a:srcRect b="28150"/>
          <a:stretch>
            <a:fillRect/>
          </a:stretch>
        </p:blipFill>
        <p:spPr>
          <a:xfrm>
            <a:off x="8039100" y="1219200"/>
            <a:ext cx="3600450" cy="346977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57250" y="1428750"/>
            <a:ext cx="696087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Which of the following compounds is used as an antacid to relieve stomach acidity?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2713583"/>
            <a:ext cx="22891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Sodium carbonate (Na₂CO₃)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76350" y="3589883"/>
            <a:ext cx="3165574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Sodium hydrogen carbonate (NaHCO₃)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76350" y="4466183"/>
            <a:ext cx="19621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Calcium chloride (CaCl₂)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76350" y="5342483"/>
            <a:ext cx="21145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Sodium hydroxide (NaOH)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Q09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91875" y="6219825"/>
            <a:ext cx="4572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7450" y="1495425"/>
            <a:ext cx="534531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Sodium hydrogen carbonate (Baking Soda, NaHCO₃)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Antacids neutralise excess stomach hydrochloric acid (HCl):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NaHCO₃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is a mild, non-corrosive basic salt that safely neutralises excess stomach acid.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NaOH is a strong, highly corrosive base (unsuitable for consumption).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38448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384393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Na₂CO₃ is strongly alkaline and can irritate the digestive tract.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10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5550" y="514350"/>
            <a:ext cx="1533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63300" y="6219825"/>
            <a:ext cx="4857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What is the chemical formula of Plaster of Paris?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1127224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CaSO₄ · 2H₂O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1165324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CaSO₄ · ½H₂O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1212949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CaSO₄ · 10H₂O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11842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CaCO₃ · ½H₂O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3192660"/>
            <a:ext cx="5529411" cy="468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3775" y="6219825"/>
            <a:ext cx="495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7450" y="1495425"/>
            <a:ext cx="479360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CaSO₄ · ½H₂O (Calcium Sulphate Hemihydrate)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Plaster of Paris is formed by heating Gypsum at 373 K (100°C):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925" y="387167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387072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Two formula units of CaSO₄ share one molecule of water of crystallisation.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925" y="420683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9650" y="420588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Mixing Plaster of Paris with water converts it back to hard Gypsum (CaSO₄·2H₂O).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102483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46310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46310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333940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333940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264408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1275" y="264408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352038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352038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11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15550" y="514350"/>
            <a:ext cx="1533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3775" y="6219825"/>
            <a:ext cx="495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When carbon dioxide gas is passed through lime water for a short duration, lime water turns milky due to the formation of: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713583"/>
            <a:ext cx="23526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Calcium hydrogen carbonate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713583"/>
            <a:ext cx="11430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Calcium oxide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589883"/>
            <a:ext cx="15335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Calcium carbonate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589883"/>
            <a:ext cx="13811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Calcium sulphate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2933700"/>
            <a:ext cx="5748337" cy="468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3775" y="6219825"/>
            <a:ext cx="495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6975" y="1495425"/>
            <a:ext cx="284976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Calcium carbonate (CaCO₃)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3925" y="361271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61176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Insoluble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Calcium Carbonate (CaCO₃)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gives the solution a characteristic milky white appearance.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94787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94692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1" u="none">
                <a:solidFill>
                  <a:srgbClr val="CBD5E1"/>
                </a:solidFill>
                <a:latin typeface="Plus Jakarta Sans"/>
              </a:rPr>
              <a:t>Note: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Passing excess CO₂ dissolves the precipitate by forming soluble Calcium Hydrogen Carbonate [Ca(HCO₃)₂].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12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5550" y="514350"/>
            <a:ext cx="1533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63300" y="6219825"/>
            <a:ext cx="4857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Nettle sting causes a sharp burning pain due to the injection of which acid?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23336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Methanoic acid (Formic acid)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21526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Ethanoic acid (Acetic acid)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9715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Tartaric acid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8953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Oxalic acid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63300" y="6219825"/>
            <a:ext cx="4857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6975" y="1500187"/>
            <a:ext cx="25908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Methanoic acid (HCOOH)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Natural sources of organic acids and remedies: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Nettle plant sting hair injects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Methanoic acid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into the skin, causing severe burning pain.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Rubbing the leaves of the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dock plant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(which grows near nettle plants) neutralises the acid because dock leaves contain a mild base.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13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5550" y="514350"/>
            <a:ext cx="1533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3775" y="6219825"/>
            <a:ext cx="495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Which salt has 10 molecules of water of crystallisation?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9906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Baking soda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11239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Washing soda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14763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Bleaching powder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8286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Blue vitriol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Q13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63300" y="6219825"/>
            <a:ext cx="4857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29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7450" y="1495425"/>
            <a:ext cx="3226444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Washing soda (Na₂CO₃ · 10H₂O)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Recrystallisation of sodium carbonate gives washing soda: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Washing Soda: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Na₂CO₃ · 10H₂O (10 water molecules).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Blue Vitriol: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CuSO₄ · 5H₂O (5 water molecules).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38448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384393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Baking Soda: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NaHCO₃ (No water of crystallisation).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14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5550" y="514350"/>
            <a:ext cx="1533525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34725" y="6219825"/>
            <a:ext cx="5143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Tooth decay starts when the pH of the mouth drops below: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5334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pH 5.5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5334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pH 6.5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5143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pH 7.5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5334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pH 8.5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82350" y="6219825"/>
            <a:ext cx="4667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6975" y="1500187"/>
            <a:ext cx="6762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pH 5.5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 dirty="0">
                <a:solidFill>
                  <a:srgbClr val="CBD5E1"/>
                </a:solidFill>
                <a:latin typeface="Plus Jakarta Sans"/>
              </a:rPr>
              <a:t>Tooth enamel is made of </a:t>
            </a:r>
            <a:r>
              <a:rPr sz="1275" b="1" i="0" u="none" dirty="0">
                <a:solidFill>
                  <a:srgbClr val="CBD5E1"/>
                </a:solidFill>
                <a:latin typeface="Plus Jakarta Sans"/>
              </a:rPr>
              <a:t>Calcium </a:t>
            </a:r>
            <a:r>
              <a:rPr sz="1275" b="1" i="0" u="none" dirty="0" err="1">
                <a:solidFill>
                  <a:srgbClr val="CBD5E1"/>
                </a:solidFill>
                <a:latin typeface="Plus Jakarta Sans"/>
              </a:rPr>
              <a:t>hydroxyapatite</a:t>
            </a:r>
            <a:r>
              <a:rPr sz="1275" b="0" i="0" u="none" dirty="0">
                <a:solidFill>
                  <a:srgbClr val="CBD5E1"/>
                </a:solidFill>
                <a:latin typeface="Plus Jakarta Sans"/>
              </a:rPr>
              <a:t> (crystalline calcium phosphate), the hardest substance in the human body: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Bacteria in the mouth degrade food/sugar particles, producing acids.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When mouth pH falls below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5.5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, enamel begins to corrode.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38448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384393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Using alkaline toothpaste neutralises the acid and prevents decay.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37" y="2557462"/>
            <a:ext cx="466725" cy="53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10464" y="3281362"/>
            <a:ext cx="8571071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38BDF8"/>
                </a:solidFill>
                <a:latin typeface="Space Grotesk"/>
              </a:rPr>
              <a:t>Chapter 3: Metals and Non-Metals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8450" y="4062412"/>
            <a:ext cx="65151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94A3B8"/>
                </a:solidFill>
                <a:latin typeface="Plus Jakarta Sans"/>
              </a:rPr>
              <a:t>Questions 15 to 20 • Focus on Metallurgy, Reactivity &amp; Amphoteric Oxides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15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5525" y="514350"/>
            <a:ext cx="1733550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4250" y="6219825"/>
            <a:ext cx="5048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Which of the following oxides shows amphoteric behaviour (reacts with both acids and bases)?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4381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Na₂O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4095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MgO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4412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Al₂O₃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3810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CaO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3192660"/>
            <a:ext cx="2946648" cy="46851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4373" y="3192660"/>
            <a:ext cx="4890045" cy="4685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44250" y="6219825"/>
            <a:ext cx="5048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6975" y="1495425"/>
            <a:ext cx="2504628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Al₂O₃ (Aluminium Oxide)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Amphoteric oxides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react with both acids and bases to produce salt and water: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150" y="3775471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Zinc oxide (ZnO) is another prominent example of an amphoteric oxide.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575" y="1209675"/>
            <a:ext cx="3619500" cy="4848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1209675"/>
            <a:ext cx="7219950" cy="102483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" y="2463105"/>
            <a:ext cx="7219950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" y="3339405"/>
            <a:ext cx="7219950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4215705"/>
            <a:ext cx="7219950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5" y="5092005"/>
            <a:ext cx="7219950" cy="723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64408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0" y="352038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4396680"/>
            <a:ext cx="36195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5272980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16 / 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5525" y="514350"/>
            <a:ext cx="1733550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44250" y="6219825"/>
            <a:ext cx="5048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35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39100" y="1219200"/>
            <a:ext cx="3600450" cy="48291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57250" y="1428750"/>
            <a:ext cx="696087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The reduction reaction used to join railway tracks utilizing molten iron is called the: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2713583"/>
            <a:ext cx="14097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Roasting process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76350" y="3589883"/>
            <a:ext cx="16097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Calcination process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76350" y="4466183"/>
            <a:ext cx="14001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Thermite process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76350" y="5342483"/>
            <a:ext cx="15716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Electrolytic refining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2933700"/>
            <a:ext cx="6444704" cy="4685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Q16</a:t>
            </a:r>
          </a:p>
        </p:txBody>
      </p:sp>
      <p:sp>
        <p:nvSpPr>
          <p:cNvPr id="9" name="Rectangle 8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3775" y="6219825"/>
            <a:ext cx="495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6975" y="1500187"/>
            <a:ext cx="17430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Thermite process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3925" y="361271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61176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The displacement reaction of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Iron(III) oxide with Aluminium powder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is highly exothermic.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94787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94692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The heat released is so huge that iron is produced in a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molten state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, which is used to weld railway tracks or cracked machine parts.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17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5525" y="514350"/>
            <a:ext cx="1733550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3775" y="6219825"/>
            <a:ext cx="495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Which non-metal is a good conductor of electricity?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7334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Diamond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51435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Iodine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7143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Graphite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6096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Sulphur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Q17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0" y="6219825"/>
            <a:ext cx="5048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6975" y="1500187"/>
            <a:ext cx="3114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Graphite (Allotrope of Carbon)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Non-metals are generally electrical insulators, but graphite is an exception: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In graphite, each carbon atom is bonded to 3 other carbon atoms in hexagonal layers.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This leaves </a:t>
            </a:r>
            <a:r>
              <a:rPr sz="1275" b="1" i="0" u="none">
                <a:solidFill>
                  <a:srgbClr val="CBD5E1"/>
                </a:solidFill>
                <a:latin typeface="Plus Jakarta Sans"/>
              </a:rPr>
              <a:t>one delocalised free electron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per carbon atom that can move freely and carry electrical current.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18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5525" y="514350"/>
            <a:ext cx="1733550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3775" y="6219825"/>
            <a:ext cx="495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39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During electrolytic refining of copper, pure copper gets deposited at the: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5429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Anode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7239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Cathode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22955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Bottom of tank (Anode mud)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19431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Electrolyte solution only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Q18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34725" y="6219825"/>
            <a:ext cx="5143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40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7450" y="1500187"/>
            <a:ext cx="30289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Cathode (Negative Electrode)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In electrolytic refining of copper: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Anode (+):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Impure copper block.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Cathode (-):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Thin strip of pure copper.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38448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3843932"/>
            <a:ext cx="10363200" cy="956071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Reaction at Cathode: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Cu²⁺ ions accept electrons and deposit as pure copper: </a:t>
            </a:r>
            <a:r>
              <a:t>
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650" y="4217193"/>
            <a:ext cx="2737842" cy="46851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19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5525" y="514350"/>
            <a:ext cx="1733550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82350" y="6219825"/>
            <a:ext cx="4667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41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 dirty="0" smtClean="0">
                <a:solidFill>
                  <a:srgbClr val="F8FAFC"/>
                </a:solidFill>
                <a:latin typeface="Plus Jakarta Sans SemiBold"/>
              </a:rPr>
              <a:t>Cinnabar </a:t>
            </a:r>
            <a:r>
              <a:rPr sz="1650" b="0" i="0" u="none" dirty="0">
                <a:solidFill>
                  <a:srgbClr val="F8FAFC"/>
                </a:solidFill>
                <a:latin typeface="Plus Jakarta Sans SemiBold"/>
              </a:rPr>
              <a:t>is a major ore of which metal?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6381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Copper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3333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Zinc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65722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Mercury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4095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Lead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66850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3192660"/>
            <a:ext cx="4874269" cy="46851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1994" y="3192660"/>
            <a:ext cx="3651795" cy="4685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Q19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3775" y="6219825"/>
            <a:ext cx="4953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42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6975" y="1500187"/>
            <a:ext cx="13144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Mercury (Hg)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Cinnabar is Mercuric Sulphide (HgS), a sulfide ore of low reactivity metal: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150" y="3775471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Simply heating Cinnabar in air converts it first into mercuric oxide, which on further heating reduces to liquid mercury metal.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73149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169765"/>
            <a:ext cx="5476875" cy="723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2169765"/>
            <a:ext cx="5476875" cy="723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3046065"/>
            <a:ext cx="5476875" cy="723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46065"/>
            <a:ext cx="5476875" cy="723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2350740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2350740"/>
            <a:ext cx="36195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322704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275" y="322704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Question 20 / 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5525" y="514350"/>
            <a:ext cx="1733550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4250" y="6219825"/>
            <a:ext cx="5048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43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1428750"/>
            <a:ext cx="1104138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8FAFC"/>
                </a:solidFill>
                <a:latin typeface="Plus Jakarta Sans SemiBold"/>
              </a:rPr>
              <a:t>Bronze is a homogenous alloy composed of which two constituent metals?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6350" y="2420242"/>
            <a:ext cx="13335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Copper and Zinc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5625" y="2420242"/>
            <a:ext cx="12192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Copper and Tin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6350" y="3296542"/>
            <a:ext cx="990600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Lead and Tin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5625" y="3296542"/>
            <a:ext cx="1285875" cy="222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54"/>
              </a:lnSpc>
            </a:pPr>
            <a:r>
              <a:rPr sz="1350" b="0" i="0" u="none">
                <a:solidFill>
                  <a:srgbClr val="E2E8F0"/>
                </a:solidFill>
                <a:latin typeface="Plus Jakarta Sans Medium"/>
              </a:rPr>
              <a:t>Iron and Carbon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6057900"/>
            <a:ext cx="11106150" cy="333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09675"/>
            <a:ext cx="11106150" cy="8477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2247900"/>
            <a:ext cx="11106150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1419225"/>
            <a:ext cx="1457325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466725"/>
            <a:ext cx="11106150" cy="3619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38BDF8"/>
                </a:solidFill>
                <a:latin typeface="Space Grotesk"/>
              </a:rPr>
              <a:t>Answer &amp; Explanation • Q20</a:t>
            </a:r>
          </a:p>
        </p:txBody>
      </p:sp>
      <p:sp>
        <p:nvSpPr>
          <p:cNvPr id="8" name="Rectangle 7"/>
          <p:cNvSpPr/>
          <p:nvPr/>
        </p:nvSpPr>
        <p:spPr>
          <a:xfrm>
            <a:off x="542925" y="962025"/>
            <a:ext cx="1110615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2725" y="514350"/>
            <a:ext cx="12763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" y="6219825"/>
            <a:ext cx="1809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Class 10 Science •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0" y="6219825"/>
            <a:ext cx="5048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Slide 44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7450" y="1500187"/>
            <a:ext cx="24955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8FAFC"/>
                </a:solidFill>
                <a:latin typeface="Plus Jakarta Sans"/>
              </a:rPr>
              <a:t>Copper and Tin (Cu + Sn)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2486025"/>
            <a:ext cx="103251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8BDF8"/>
                </a:solidFill>
                <a:latin typeface="Plus Jakarta Sans"/>
              </a:rPr>
              <a:t>Detailed Explanation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125" y="1538287"/>
            <a:ext cx="17145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2509837"/>
            <a:ext cx="13335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9150" y="2819400"/>
            <a:ext cx="10553700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CBD5E1"/>
                </a:solidFill>
                <a:latin typeface="Plus Jakarta Sans"/>
              </a:rPr>
              <a:t>Key Class 10 Alloys to remember: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174563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3173610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Bronze: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Alloy of Copper (Cu) and Tin (Sn).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3509724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9650" y="3508771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Brass: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Alloy of Copper (Cu) and Zinc (Zn).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3844885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CBD5E1"/>
                </a:solidFill>
                <a:latin typeface="Plus Jakarta San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3843932"/>
            <a:ext cx="10363200" cy="25896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CBD5E1"/>
                </a:solidFill>
                <a:latin typeface="Plus Jakarta Sans"/>
              </a:rPr>
              <a:t>Solder:</a:t>
            </a:r>
            <a:r>
              <a:rPr sz="1275" b="0" i="0" u="none">
                <a:solidFill>
                  <a:srgbClr val="CBD5E1"/>
                </a:solidFill>
                <a:latin typeface="Plus Jakarta Sans"/>
              </a:rPr>
              <a:t> Alloy of Lead (Pb) and Tin (Sn) [low melting point used for welding electrical wires].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2348</Words>
  <Application>Microsoft Office PowerPoint</Application>
  <PresentationFormat>Custom</PresentationFormat>
  <Paragraphs>374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ATL</cp:lastModifiedBy>
  <cp:revision>4</cp:revision>
  <dcterms:created xsi:type="dcterms:W3CDTF">2013-01-27T09:14:16Z</dcterms:created>
  <dcterms:modified xsi:type="dcterms:W3CDTF">2026-09-08T05:24:22Z</dcterms:modified>
  <cp:category/>
</cp:coreProperties>
</file>